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760" r:id="rId2"/>
    <p:sldId id="889" r:id="rId3"/>
    <p:sldId id="890" r:id="rId4"/>
    <p:sldId id="891" r:id="rId5"/>
    <p:sldId id="892" r:id="rId6"/>
    <p:sldId id="894" r:id="rId7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2286000" algn="l" defTabSz="914400" rtl="0" eaLnBrk="1" latinLnBrk="1" hangingPunct="1"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743200" algn="l" defTabSz="914400" rtl="0" eaLnBrk="1" latinLnBrk="1" hangingPunct="1"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3200400" algn="l" defTabSz="914400" rtl="0" eaLnBrk="1" latinLnBrk="1" hangingPunct="1"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3657600" algn="l" defTabSz="914400" rtl="0" eaLnBrk="1" latinLnBrk="1" hangingPunct="1">
      <a:defRPr kumimoji="1" sz="1400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orient="horz" pos="4248">
          <p15:clr>
            <a:srgbClr val="A4A3A4"/>
          </p15:clr>
        </p15:guide>
        <p15:guide id="3" orient="horz" pos="4201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유 서현" initials="유서" lastIdx="5" clrIdx="0">
    <p:extLst>
      <p:ext uri="{19B8F6BF-5375-455C-9EA6-DF929625EA0E}">
        <p15:presenceInfo xmlns:p15="http://schemas.microsoft.com/office/powerpoint/2012/main" userId="8ca068bbdd0d17e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CF01"/>
    <a:srgbClr val="EDEFF1"/>
    <a:srgbClr val="FCA360"/>
    <a:srgbClr val="FFFFFF"/>
    <a:srgbClr val="F2F2F2"/>
    <a:srgbClr val="CC0000"/>
    <a:srgbClr val="000000"/>
    <a:srgbClr val="EAEAEA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99" autoAdjust="0"/>
    <p:restoredTop sz="99839" autoAdjust="0"/>
  </p:normalViewPr>
  <p:slideViewPr>
    <p:cSldViewPr>
      <p:cViewPr varScale="1">
        <p:scale>
          <a:sx n="115" d="100"/>
          <a:sy n="115" d="100"/>
        </p:scale>
        <p:origin x="2058" y="108"/>
      </p:cViewPr>
      <p:guideLst>
        <p:guide orient="horz" pos="4156"/>
        <p:guide orient="horz" pos="4248"/>
        <p:guide orient="horz" pos="420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3954" y="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9" y="1"/>
            <a:ext cx="294640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4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4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9" y="9428164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77" tIns="45738" rIns="91477" bIns="457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F9E0361-FE24-4680-8484-D61F7FB3C16F}" type="slidenum">
              <a:rPr lang="en-US" altLang="ko-KR">
                <a:latin typeface="맑은 고딕" pitchFamily="50" charset="-127"/>
                <a:ea typeface="맑은 고딕" pitchFamily="50" charset="-127"/>
              </a:rPr>
              <a:pPr>
                <a:defRPr/>
              </a:pPr>
              <a:t>‹#›</a:t>
            </a:fld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757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0" tIns="45989" rIns="91980" bIns="45989" numCol="1" anchor="t" anchorCtr="0" compatLnSpc="1">
            <a:prstTxWarp prst="textNoShape">
              <a:avLst/>
            </a:prstTxWarp>
          </a:bodyPr>
          <a:lstStyle>
            <a:lvl1pPr algn="l" defTabSz="919531">
              <a:defRPr sz="12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9" y="1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0" tIns="45989" rIns="91980" bIns="45989" numCol="1" anchor="t" anchorCtr="0" compatLnSpc="1">
            <a:prstTxWarp prst="textNoShape">
              <a:avLst/>
            </a:prstTxWarp>
          </a:bodyPr>
          <a:lstStyle>
            <a:lvl1pPr algn="r" defTabSz="919531">
              <a:defRPr sz="12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583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3290"/>
            <a:ext cx="5438775" cy="446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0" tIns="45989" rIns="91980" bIns="459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 smtClean="0"/>
              <a:t>마스터 텍스트 스타일을 편집합니다</a:t>
            </a:r>
          </a:p>
          <a:p>
            <a:pPr lvl="1"/>
            <a:r>
              <a:rPr lang="ko-KR" altLang="en-US" noProof="0" dirty="0" smtClean="0"/>
              <a:t>둘째 수준</a:t>
            </a:r>
          </a:p>
          <a:p>
            <a:pPr lvl="2"/>
            <a:r>
              <a:rPr lang="ko-KR" altLang="en-US" noProof="0" dirty="0" smtClean="0"/>
              <a:t>셋째 수준</a:t>
            </a:r>
          </a:p>
          <a:p>
            <a:pPr lvl="3"/>
            <a:r>
              <a:rPr lang="ko-KR" altLang="en-US" noProof="0" dirty="0" smtClean="0"/>
              <a:t>넷째 수준</a:t>
            </a:r>
          </a:p>
          <a:p>
            <a:pPr lvl="4"/>
            <a:r>
              <a:rPr lang="ko-KR" altLang="en-US" noProof="0" dirty="0" smtClean="0"/>
              <a:t>다섯째 수준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0" tIns="45989" rIns="91980" bIns="45989" numCol="1" anchor="b" anchorCtr="0" compatLnSpc="1">
            <a:prstTxWarp prst="textNoShape">
              <a:avLst/>
            </a:prstTxWarp>
          </a:bodyPr>
          <a:lstStyle>
            <a:lvl1pPr algn="l" defTabSz="919531">
              <a:defRPr sz="12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9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0" tIns="45989" rIns="91980" bIns="45989" numCol="1" anchor="b" anchorCtr="0" compatLnSpc="1">
            <a:prstTxWarp prst="textNoShape">
              <a:avLst/>
            </a:prstTxWarp>
          </a:bodyPr>
          <a:lstStyle>
            <a:lvl1pPr algn="r" defTabSz="919531">
              <a:defRPr sz="1200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fld id="{9F60610D-7E87-4187-A957-41035E9F0BAA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078441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맑은 고딕" pitchFamily="50" charset="-127"/>
        <a:ea typeface="맑은 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6"/>
          <p:cNvSpPr>
            <a:spLocks noChangeArrowheads="1"/>
          </p:cNvSpPr>
          <p:nvPr userDrawn="1"/>
        </p:nvSpPr>
        <p:spPr bwMode="auto">
          <a:xfrm>
            <a:off x="187325" y="706438"/>
            <a:ext cx="8769350" cy="76200"/>
          </a:xfrm>
          <a:prstGeom prst="rect">
            <a:avLst/>
          </a:prstGeom>
          <a:gradFill rotWithShape="1">
            <a:gsLst>
              <a:gs pos="0">
                <a:srgbClr val="8EAECC"/>
              </a:gs>
              <a:gs pos="100000">
                <a:srgbClr val="7199B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36000" rIns="0" bIns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09703" y="3743325"/>
            <a:ext cx="8166100" cy="755650"/>
          </a:xfrm>
          <a:prstGeom prst="rect">
            <a:avLst/>
          </a:prstGeom>
          <a:ln w="3175"/>
        </p:spPr>
        <p:txBody>
          <a:bodyPr wrap="none" tIns="45720" bIns="0" anchor="ctr"/>
          <a:lstStyle>
            <a:lvl1pPr algn="ctr">
              <a:lnSpc>
                <a:spcPct val="100000"/>
              </a:lnSpc>
              <a:defRPr sz="3200">
                <a:solidFill>
                  <a:srgbClr val="18476D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039134" y="4651375"/>
            <a:ext cx="7107238" cy="377825"/>
          </a:xfrm>
          <a:prstGeom prst="rect">
            <a:avLst/>
          </a:prstGeom>
          <a:ln w="3175"/>
        </p:spPr>
        <p:txBody>
          <a:bodyPr lIns="91440" tIns="45720" rIns="91440" bIns="45720"/>
          <a:lstStyle>
            <a:lvl1pPr marL="265113" indent="-265113" algn="ctr" latinLnBrk="1">
              <a:lnSpc>
                <a:spcPct val="125000"/>
              </a:lnSpc>
              <a:spcAft>
                <a:spcPct val="40000"/>
              </a:spcAft>
              <a:buClr>
                <a:srgbClr val="969696"/>
              </a:buClr>
              <a:buFontTx/>
              <a:buChar char="•"/>
              <a:defRPr sz="1800">
                <a:solidFill>
                  <a:srgbClr val="292929"/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414644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화면설계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7"/>
          <p:cNvSpPr>
            <a:spLocks noChangeArrowheads="1"/>
          </p:cNvSpPr>
          <p:nvPr userDrawn="1"/>
        </p:nvSpPr>
        <p:spPr bwMode="auto">
          <a:xfrm>
            <a:off x="4414838" y="6516688"/>
            <a:ext cx="3143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/>
            <a:fld id="{7CDE7409-22F9-43D9-91B5-4BBF9D2A1C4A}" type="slidenum">
              <a:rPr lang="en-US" altLang="ko-KR" sz="1200" b="1">
                <a:solidFill>
                  <a:srgbClr val="18476D"/>
                </a:solidFill>
                <a:latin typeface="맑은 고딕" pitchFamily="50" charset="-127"/>
                <a:ea typeface="맑은 고딕" pitchFamily="50" charset="-127"/>
              </a:rPr>
              <a:pPr algn="ctr"/>
              <a:t>‹#›</a:t>
            </a:fld>
            <a:endParaRPr lang="en-US" altLang="ko-KR" sz="800" dirty="0">
              <a:solidFill>
                <a:srgbClr val="29292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5327650" y="177800"/>
            <a:ext cx="360045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000" dirty="0" smtClean="0">
                <a:latin typeface="Arial" charset="0"/>
                <a:ea typeface="맑은 고딕" pitchFamily="50" charset="-127"/>
              </a:rPr>
              <a:t>UI</a:t>
            </a:r>
            <a:r>
              <a:rPr lang="ko-KR" altLang="en-US" sz="1000" dirty="0" smtClean="0">
                <a:latin typeface="Arial" charset="0"/>
                <a:ea typeface="맑은 고딕" pitchFamily="50" charset="-127"/>
              </a:rPr>
              <a:t>설계서</a:t>
            </a:r>
            <a:endParaRPr lang="ko-KR" altLang="ko-KR" sz="1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10"/>
          <p:cNvSpPr>
            <a:spLocks noChangeArrowheads="1"/>
          </p:cNvSpPr>
          <p:nvPr userDrawn="1"/>
        </p:nvSpPr>
        <p:spPr bwMode="auto">
          <a:xfrm>
            <a:off x="187325" y="404813"/>
            <a:ext cx="8769350" cy="46037"/>
          </a:xfrm>
          <a:prstGeom prst="rect">
            <a:avLst/>
          </a:prstGeom>
          <a:gradFill rotWithShape="1">
            <a:gsLst>
              <a:gs pos="0">
                <a:srgbClr val="8EAECC"/>
              </a:gs>
              <a:gs pos="100000">
                <a:srgbClr val="7199B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36000" rIns="0" bIns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110"/>
          <p:cNvSpPr>
            <a:spLocks noChangeArrowheads="1"/>
          </p:cNvSpPr>
          <p:nvPr userDrawn="1"/>
        </p:nvSpPr>
        <p:spPr bwMode="auto">
          <a:xfrm>
            <a:off x="187325" y="1009513"/>
            <a:ext cx="8769350" cy="5519456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2000" tIns="36000" rIns="0" bIns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6764661" y="1085121"/>
            <a:ext cx="2117052" cy="5368239"/>
          </a:xfrm>
          <a:prstGeom prst="rect">
            <a:avLst/>
          </a:prstGeom>
          <a:ln>
            <a:noFill/>
          </a:ln>
        </p:spPr>
        <p:txBody>
          <a:bodyPr/>
          <a:lstStyle>
            <a:lvl1pPr marL="177800" indent="-177800">
              <a:buFont typeface="맑은 고딕" pitchFamily="50" charset="-127"/>
              <a:buChar char="▶"/>
              <a:defRPr sz="1000">
                <a:latin typeface="맑은 고딕" pitchFamily="50" charset="-127"/>
                <a:ea typeface="맑은 고딕" pitchFamily="50" charset="-127"/>
              </a:defRPr>
            </a:lvl1pPr>
            <a:lvl2pPr marL="273050" indent="-120650">
              <a:buFont typeface="Arial" pitchFamily="34" charset="0"/>
              <a:buChar char="•"/>
              <a:defRPr sz="900">
                <a:latin typeface="맑은 고딕" pitchFamily="50" charset="-127"/>
                <a:ea typeface="맑은 고딕" pitchFamily="50" charset="-127"/>
              </a:defRPr>
            </a:lvl2pPr>
            <a:lvl3pPr marL="534988" indent="-165100">
              <a:defRPr sz="900">
                <a:latin typeface="맑은 고딕" pitchFamily="50" charset="-127"/>
                <a:ea typeface="맑은 고딕" pitchFamily="50" charset="-127"/>
              </a:defRPr>
            </a:lvl3pPr>
            <a:lvl4pPr marL="712788" indent="-153988" defTabSz="903288">
              <a:tabLst/>
              <a:defRPr sz="900">
                <a:latin typeface="맑은 고딕" pitchFamily="50" charset="-127"/>
                <a:ea typeface="맑은 고딕" pitchFamily="50" charset="-127"/>
              </a:defRPr>
            </a:lvl4pPr>
            <a:lvl5pPr marL="903288" indent="-106363" defTabSz="985838">
              <a:defRPr sz="900">
                <a:latin typeface="맑은 고딕" pitchFamily="50" charset="-127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graphicFrame>
        <p:nvGraphicFramePr>
          <p:cNvPr id="16" name="표 1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31834133"/>
              </p:ext>
            </p:extLst>
          </p:nvPr>
        </p:nvGraphicFramePr>
        <p:xfrm>
          <a:off x="190500" y="476250"/>
          <a:ext cx="8763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877"/>
                <a:gridCol w="1360962"/>
                <a:gridCol w="756090"/>
                <a:gridCol w="3553623"/>
                <a:gridCol w="604872"/>
                <a:gridCol w="756090"/>
                <a:gridCol w="903486"/>
              </a:tblGrid>
              <a:tr h="199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프로젝트명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화면경로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4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프로그램 </a:t>
                      </a:r>
                      <a:r>
                        <a:rPr lang="en-US" altLang="ko-KR" sz="9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화면명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승인자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8" name="직선 연결선 17"/>
          <p:cNvCxnSpPr/>
          <p:nvPr userDrawn="1"/>
        </p:nvCxnSpPr>
        <p:spPr bwMode="auto">
          <a:xfrm>
            <a:off x="6235398" y="1009512"/>
            <a:ext cx="0" cy="5519457"/>
          </a:xfrm>
          <a:prstGeom prst="line">
            <a:avLst/>
          </a:prstGeom>
          <a:gradFill rotWithShape="1">
            <a:gsLst>
              <a:gs pos="0">
                <a:srgbClr val="8EAECC"/>
              </a:gs>
              <a:gs pos="100000">
                <a:srgbClr val="7199BD"/>
              </a:gs>
            </a:gsLst>
            <a:lin ang="5400000" scaled="1"/>
          </a:gra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직선 연결선 19"/>
          <p:cNvCxnSpPr/>
          <p:nvPr userDrawn="1"/>
        </p:nvCxnSpPr>
        <p:spPr bwMode="auto">
          <a:xfrm>
            <a:off x="6689052" y="1009512"/>
            <a:ext cx="0" cy="5519457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olid"/>
            <a:miter lim="800000"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123070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0554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화면설계 레이아웃 (뒷장 내용보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7"/>
          <p:cNvSpPr>
            <a:spLocks noChangeArrowheads="1"/>
          </p:cNvSpPr>
          <p:nvPr userDrawn="1"/>
        </p:nvSpPr>
        <p:spPr bwMode="auto">
          <a:xfrm>
            <a:off x="4414838" y="6516688"/>
            <a:ext cx="3143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/>
            <a:fld id="{A8128E5D-D50F-4E73-B5F1-4AC59F914710}" type="slidenum">
              <a:rPr lang="en-US" altLang="ko-KR" sz="1200" b="1">
                <a:solidFill>
                  <a:srgbClr val="18476D"/>
                </a:solidFill>
                <a:latin typeface="맑은 고딕" pitchFamily="50" charset="-127"/>
                <a:ea typeface="맑은 고딕" pitchFamily="50" charset="-127"/>
              </a:rPr>
              <a:pPr algn="ctr"/>
              <a:t>‹#›</a:t>
            </a:fld>
            <a:endParaRPr lang="en-US" altLang="ko-KR" sz="800" dirty="0">
              <a:solidFill>
                <a:srgbClr val="29292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5327650" y="177800"/>
            <a:ext cx="360045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000" dirty="0" smtClean="0">
                <a:latin typeface="Arial" charset="0"/>
                <a:ea typeface="맑은 고딕" pitchFamily="50" charset="-127"/>
              </a:rPr>
              <a:t>UI</a:t>
            </a:r>
            <a:r>
              <a:rPr lang="ko-KR" altLang="en-US" sz="1000" dirty="0" smtClean="0">
                <a:latin typeface="Arial" charset="0"/>
                <a:ea typeface="맑은 고딕" pitchFamily="50" charset="-127"/>
              </a:rPr>
              <a:t>설계서</a:t>
            </a:r>
            <a:endParaRPr lang="ko-KR" altLang="ko-KR" sz="1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10"/>
          <p:cNvSpPr>
            <a:spLocks noChangeArrowheads="1"/>
          </p:cNvSpPr>
          <p:nvPr userDrawn="1"/>
        </p:nvSpPr>
        <p:spPr bwMode="auto">
          <a:xfrm>
            <a:off x="187325" y="404813"/>
            <a:ext cx="8769350" cy="46037"/>
          </a:xfrm>
          <a:prstGeom prst="rect">
            <a:avLst/>
          </a:prstGeom>
          <a:gradFill rotWithShape="1">
            <a:gsLst>
              <a:gs pos="0">
                <a:srgbClr val="8EAECC"/>
              </a:gs>
              <a:gs pos="100000">
                <a:srgbClr val="7199B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36000" rIns="0" bIns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110"/>
          <p:cNvSpPr>
            <a:spLocks noChangeArrowheads="1"/>
          </p:cNvSpPr>
          <p:nvPr userDrawn="1"/>
        </p:nvSpPr>
        <p:spPr bwMode="auto">
          <a:xfrm>
            <a:off x="187325" y="1009513"/>
            <a:ext cx="8769350" cy="5519456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2000" tIns="36000" rIns="0" bIns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42778779"/>
              </p:ext>
            </p:extLst>
          </p:nvPr>
        </p:nvGraphicFramePr>
        <p:xfrm>
          <a:off x="190500" y="476250"/>
          <a:ext cx="8763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877"/>
                <a:gridCol w="1360962"/>
                <a:gridCol w="756090"/>
                <a:gridCol w="3553623"/>
                <a:gridCol w="604872"/>
                <a:gridCol w="756090"/>
                <a:gridCol w="903486"/>
              </a:tblGrid>
              <a:tr h="199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프로젝트명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화면경로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4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프로그램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화면명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승인자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4674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07"/>
          <p:cNvSpPr>
            <a:spLocks noChangeArrowheads="1"/>
          </p:cNvSpPr>
          <p:nvPr userDrawn="1"/>
        </p:nvSpPr>
        <p:spPr bwMode="auto">
          <a:xfrm>
            <a:off x="4414838" y="6516688"/>
            <a:ext cx="3143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/>
            <a:fld id="{D46C705E-AB3E-4BAE-856E-405716A48E6A}" type="slidenum">
              <a:rPr lang="en-US" altLang="ko-KR" sz="1200" b="1">
                <a:solidFill>
                  <a:srgbClr val="18476D"/>
                </a:solidFill>
                <a:latin typeface="맑은 고딕" pitchFamily="50" charset="-127"/>
                <a:ea typeface="맑은 고딕" pitchFamily="50" charset="-127"/>
              </a:rPr>
              <a:pPr algn="ctr"/>
              <a:t>‹#›</a:t>
            </a:fld>
            <a:endParaRPr lang="en-US" altLang="ko-KR" sz="800" dirty="0">
              <a:solidFill>
                <a:srgbClr val="29292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5327650" y="177800"/>
            <a:ext cx="360045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000" dirty="0" smtClean="0">
                <a:latin typeface="Arial" charset="0"/>
                <a:ea typeface="맑은 고딕" pitchFamily="50" charset="-127"/>
              </a:rPr>
              <a:t>UI</a:t>
            </a:r>
            <a:r>
              <a:rPr lang="ko-KR" altLang="en-US" sz="1000" dirty="0" smtClean="0">
                <a:latin typeface="Arial" charset="0"/>
                <a:ea typeface="맑은 고딕" pitchFamily="50" charset="-127"/>
              </a:rPr>
              <a:t>설계서</a:t>
            </a:r>
            <a:endParaRPr lang="ko-KR" altLang="ko-KR" sz="18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10"/>
          <p:cNvSpPr>
            <a:spLocks noChangeArrowheads="1"/>
          </p:cNvSpPr>
          <p:nvPr userDrawn="1"/>
        </p:nvSpPr>
        <p:spPr bwMode="auto">
          <a:xfrm>
            <a:off x="187325" y="404813"/>
            <a:ext cx="8769350" cy="46037"/>
          </a:xfrm>
          <a:prstGeom prst="rect">
            <a:avLst/>
          </a:prstGeom>
          <a:gradFill rotWithShape="1">
            <a:gsLst>
              <a:gs pos="0">
                <a:srgbClr val="8EAECC"/>
              </a:gs>
              <a:gs pos="100000">
                <a:srgbClr val="7199B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36000" rIns="0" bIns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13"/>
          <p:cNvSpPr>
            <a:spLocks noChangeArrowheads="1"/>
          </p:cNvSpPr>
          <p:nvPr userDrawn="1"/>
        </p:nvSpPr>
        <p:spPr bwMode="auto">
          <a:xfrm>
            <a:off x="1547813" y="3157099"/>
            <a:ext cx="6124575" cy="44450"/>
          </a:xfrm>
          <a:prstGeom prst="rect">
            <a:avLst/>
          </a:prstGeom>
          <a:gradFill rotWithShape="1">
            <a:gsLst>
              <a:gs pos="0">
                <a:srgbClr val="8EAECC"/>
              </a:gs>
              <a:gs pos="100000">
                <a:srgbClr val="7199B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36000" rIns="0" bIns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13505" y="2294865"/>
            <a:ext cx="8229600" cy="680481"/>
          </a:xfrm>
          <a:prstGeom prst="rect">
            <a:avLst/>
          </a:prstGeom>
        </p:spPr>
        <p:txBody>
          <a:bodyPr/>
          <a:lstStyle>
            <a:lvl1pPr algn="ctr">
              <a:defRPr sz="3200"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1596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7"/>
          <p:cNvSpPr>
            <a:spLocks noChangeArrowheads="1"/>
          </p:cNvSpPr>
          <p:nvPr/>
        </p:nvSpPr>
        <p:spPr bwMode="auto">
          <a:xfrm>
            <a:off x="4414838" y="6516688"/>
            <a:ext cx="3143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/>
          <a:p>
            <a:pPr algn="ctr"/>
            <a:fld id="{4890BD1D-5B00-40F7-BEF7-D011ACE32B6A}" type="slidenum">
              <a:rPr lang="en-US" altLang="ko-KR" sz="1200" b="1">
                <a:solidFill>
                  <a:srgbClr val="18476D"/>
                </a:solidFill>
                <a:latin typeface="맑은 고딕" pitchFamily="50" charset="-127"/>
                <a:ea typeface="맑은 고딕" pitchFamily="50" charset="-127"/>
              </a:rPr>
              <a:pPr algn="ctr"/>
              <a:t>‹#›</a:t>
            </a:fld>
            <a:endParaRPr lang="en-US" altLang="ko-KR" sz="800" dirty="0">
              <a:solidFill>
                <a:srgbClr val="292929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28" name="Text Box 2"/>
          <p:cNvSpPr txBox="1">
            <a:spLocks noChangeArrowheads="1"/>
          </p:cNvSpPr>
          <p:nvPr/>
        </p:nvSpPr>
        <p:spPr bwMode="auto">
          <a:xfrm>
            <a:off x="5327650" y="177800"/>
            <a:ext cx="3600450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맑은 고딕" pitchFamily="50" charset="-127"/>
                <a:ea typeface="굴림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000" dirty="0" smtClean="0">
                <a:latin typeface="Arial" charset="0"/>
                <a:ea typeface="맑은 고딕" pitchFamily="50" charset="-127"/>
              </a:rPr>
              <a:t>UI</a:t>
            </a:r>
            <a:r>
              <a:rPr lang="ko-KR" altLang="en-US" sz="1000" dirty="0" smtClean="0">
                <a:latin typeface="Arial" charset="0"/>
                <a:ea typeface="맑은 고딕" pitchFamily="50" charset="-127"/>
              </a:rPr>
              <a:t>설계서</a:t>
            </a:r>
            <a:endParaRPr lang="ko-KR" altLang="ko-KR" sz="1800" dirty="0" smtClean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241475"/>
              </p:ext>
            </p:extLst>
          </p:nvPr>
        </p:nvGraphicFramePr>
        <p:xfrm>
          <a:off x="190500" y="476250"/>
          <a:ext cx="8763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877"/>
                <a:gridCol w="1360962"/>
                <a:gridCol w="756090"/>
                <a:gridCol w="3553623"/>
                <a:gridCol w="604872"/>
                <a:gridCol w="756090"/>
                <a:gridCol w="903486"/>
              </a:tblGrid>
              <a:tr h="1998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프로젝트명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화면경로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작성자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45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프로그램 </a:t>
                      </a:r>
                      <a:r>
                        <a:rPr lang="en-US" altLang="ko-KR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ID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err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화면명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승인자</a:t>
                      </a:r>
                      <a:endParaRPr lang="ko-KR" altLang="en-US" sz="9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63" name="직사각형 14"/>
          <p:cNvSpPr>
            <a:spLocks noChangeArrowheads="1"/>
          </p:cNvSpPr>
          <p:nvPr/>
        </p:nvSpPr>
        <p:spPr bwMode="auto">
          <a:xfrm>
            <a:off x="187325" y="404813"/>
            <a:ext cx="8769350" cy="46037"/>
          </a:xfrm>
          <a:prstGeom prst="rect">
            <a:avLst/>
          </a:prstGeom>
          <a:gradFill rotWithShape="1">
            <a:gsLst>
              <a:gs pos="0">
                <a:srgbClr val="8EAECC"/>
              </a:gs>
              <a:gs pos="100000">
                <a:srgbClr val="7199BD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285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tIns="36000" rIns="0" bIns="0" anchor="ctr"/>
          <a:lstStyle/>
          <a:p>
            <a:pPr algn="ctr"/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7" r:id="rId1"/>
    <p:sldLayoutId id="2147484258" r:id="rId2"/>
    <p:sldLayoutId id="2147484256" r:id="rId3"/>
    <p:sldLayoutId id="2147484259" r:id="rId4"/>
    <p:sldLayoutId id="2147484260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6pPr>
      <a:lvl7pPr marL="914400"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7pPr>
      <a:lvl8pPr marL="1371600"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8pPr>
      <a:lvl9pPr marL="1828800" algn="l" rtl="0" eaLnBrk="0" fontAlgn="base" latinLnBrk="1" hangingPunct="0">
        <a:lnSpc>
          <a:spcPct val="125000"/>
        </a:lnSpc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just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336699"/>
        </a:buClr>
        <a:buFont typeface="Wingdings" pitchFamily="2" charset="2"/>
        <a:buChar char="•"/>
        <a:defRPr kumimoji="1" sz="1600" b="1">
          <a:solidFill>
            <a:srgbClr val="111111"/>
          </a:solidFill>
          <a:latin typeface="+mn-lt"/>
          <a:ea typeface="+mn-ea"/>
          <a:cs typeface="+mn-cs"/>
        </a:defRPr>
      </a:lvl1pPr>
      <a:lvl2pPr marL="296863" indent="-144463" algn="just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638CAD"/>
        </a:buClr>
        <a:buChar char="•"/>
        <a:defRPr kumimoji="1" sz="1400" b="1">
          <a:solidFill>
            <a:srgbClr val="111111"/>
          </a:solidFill>
          <a:latin typeface="+mn-lt"/>
          <a:ea typeface="+mn-ea"/>
        </a:defRPr>
      </a:lvl2pPr>
      <a:lvl3pPr marL="641350" indent="-165100" algn="just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638CAD"/>
        </a:buClr>
        <a:buFont typeface="맑은 고딕" pitchFamily="50" charset="-127"/>
        <a:buChar char="-"/>
        <a:defRPr kumimoji="1" sz="1200" b="1">
          <a:solidFill>
            <a:srgbClr val="111111"/>
          </a:solidFill>
          <a:latin typeface="+mn-lt"/>
          <a:ea typeface="+mn-ea"/>
        </a:defRPr>
      </a:lvl3pPr>
      <a:lvl4pPr marL="925513" indent="-176213" algn="just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638CAD"/>
        </a:buClr>
        <a:buFont typeface="맑은 고딕" pitchFamily="50" charset="-127"/>
        <a:buChar char="-"/>
        <a:defRPr kumimoji="1" sz="1100" b="1">
          <a:solidFill>
            <a:srgbClr val="111111"/>
          </a:solidFill>
          <a:latin typeface="+mn-lt"/>
          <a:ea typeface="+mn-ea"/>
        </a:defRPr>
      </a:lvl4pPr>
      <a:lvl5pPr marL="1244600" indent="-187325" algn="just" rtl="0" eaLnBrk="0" fontAlgn="base" hangingPunct="0">
        <a:lnSpc>
          <a:spcPct val="115000"/>
        </a:lnSpc>
        <a:spcBef>
          <a:spcPct val="0"/>
        </a:spcBef>
        <a:spcAft>
          <a:spcPct val="0"/>
        </a:spcAft>
        <a:buClr>
          <a:srgbClr val="638CAD"/>
        </a:buClr>
        <a:buFont typeface="맑은 고딕" pitchFamily="50" charset="-127"/>
        <a:buChar char="-"/>
        <a:defRPr kumimoji="1" sz="1000" b="1">
          <a:solidFill>
            <a:srgbClr val="111111"/>
          </a:solidFill>
          <a:latin typeface="+mn-lt"/>
          <a:ea typeface="+mn-ea"/>
        </a:defRPr>
      </a:lvl5pPr>
      <a:lvl6pPr marL="1701800" indent="-187325" algn="just" rtl="0" fontAlgn="base">
        <a:lnSpc>
          <a:spcPct val="115000"/>
        </a:lnSpc>
        <a:spcBef>
          <a:spcPct val="0"/>
        </a:spcBef>
        <a:spcAft>
          <a:spcPct val="0"/>
        </a:spcAft>
        <a:buClr>
          <a:srgbClr val="638CAD"/>
        </a:buClr>
        <a:buFont typeface="맑은 고딕" pitchFamily="50" charset="-127"/>
        <a:buChar char="-"/>
        <a:defRPr kumimoji="1" sz="1000" b="1">
          <a:solidFill>
            <a:srgbClr val="111111"/>
          </a:solidFill>
          <a:latin typeface="+mn-lt"/>
          <a:ea typeface="+mn-ea"/>
        </a:defRPr>
      </a:lvl6pPr>
      <a:lvl7pPr marL="2159000" indent="-187325" algn="just" rtl="0" fontAlgn="base">
        <a:lnSpc>
          <a:spcPct val="115000"/>
        </a:lnSpc>
        <a:spcBef>
          <a:spcPct val="0"/>
        </a:spcBef>
        <a:spcAft>
          <a:spcPct val="0"/>
        </a:spcAft>
        <a:buClr>
          <a:srgbClr val="638CAD"/>
        </a:buClr>
        <a:buFont typeface="맑은 고딕" pitchFamily="50" charset="-127"/>
        <a:buChar char="-"/>
        <a:defRPr kumimoji="1" sz="1000" b="1">
          <a:solidFill>
            <a:srgbClr val="111111"/>
          </a:solidFill>
          <a:latin typeface="+mn-lt"/>
          <a:ea typeface="+mn-ea"/>
        </a:defRPr>
      </a:lvl7pPr>
      <a:lvl8pPr marL="2616200" indent="-187325" algn="just" rtl="0" fontAlgn="base">
        <a:lnSpc>
          <a:spcPct val="115000"/>
        </a:lnSpc>
        <a:spcBef>
          <a:spcPct val="0"/>
        </a:spcBef>
        <a:spcAft>
          <a:spcPct val="0"/>
        </a:spcAft>
        <a:buClr>
          <a:srgbClr val="638CAD"/>
        </a:buClr>
        <a:buFont typeface="맑은 고딕" pitchFamily="50" charset="-127"/>
        <a:buChar char="-"/>
        <a:defRPr kumimoji="1" sz="1000" b="1">
          <a:solidFill>
            <a:srgbClr val="111111"/>
          </a:solidFill>
          <a:latin typeface="+mn-lt"/>
          <a:ea typeface="+mn-ea"/>
        </a:defRPr>
      </a:lvl8pPr>
      <a:lvl9pPr marL="3073400" indent="-187325" algn="just" rtl="0" fontAlgn="base">
        <a:lnSpc>
          <a:spcPct val="115000"/>
        </a:lnSpc>
        <a:spcBef>
          <a:spcPct val="0"/>
        </a:spcBef>
        <a:spcAft>
          <a:spcPct val="0"/>
        </a:spcAft>
        <a:buClr>
          <a:srgbClr val="638CAD"/>
        </a:buClr>
        <a:buFont typeface="맑은 고딕" pitchFamily="50" charset="-127"/>
        <a:buChar char="-"/>
        <a:defRPr kumimoji="1" sz="1000" b="1">
          <a:solidFill>
            <a:srgbClr val="11111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제목 2"/>
          <p:cNvSpPr>
            <a:spLocks noGrp="1"/>
          </p:cNvSpPr>
          <p:nvPr>
            <p:ph type="title"/>
          </p:nvPr>
        </p:nvSpPr>
        <p:spPr bwMode="auto">
          <a:xfrm>
            <a:off x="395536" y="1844824"/>
            <a:ext cx="8229600" cy="6804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ko-KR" dirty="0" smtClean="0">
                <a:latin typeface="맑은 고딕"/>
                <a:ea typeface="맑은 고딕"/>
              </a:rPr>
              <a:t>BEST-I </a:t>
            </a:r>
            <a:r>
              <a:rPr lang="ko-KR" altLang="en-US" dirty="0" smtClean="0">
                <a:latin typeface="맑은 고딕"/>
                <a:ea typeface="맑은 고딕"/>
              </a:rPr>
              <a:t>대량견적 가이드</a:t>
            </a:r>
            <a:r>
              <a:rPr lang="en-US" altLang="ko-KR" dirty="0" smtClean="0">
                <a:latin typeface="맑은 고딕"/>
                <a:ea typeface="맑은 고딕"/>
              </a:rPr>
              <a:t/>
            </a:r>
            <a:br>
              <a:rPr lang="en-US" altLang="ko-KR" dirty="0" smtClean="0">
                <a:latin typeface="맑은 고딕"/>
                <a:ea typeface="맑은 고딕"/>
              </a:rPr>
            </a:br>
            <a:r>
              <a:rPr lang="en-US" altLang="ko-KR" dirty="0" smtClean="0">
                <a:latin typeface="맑은 고딕"/>
                <a:ea typeface="맑은 고딕"/>
              </a:rPr>
              <a:t>(</a:t>
            </a:r>
            <a:r>
              <a:rPr lang="ko-KR" altLang="en-US" dirty="0" smtClean="0">
                <a:latin typeface="맑은 고딕"/>
                <a:ea typeface="맑은 고딕"/>
              </a:rPr>
              <a:t>초안</a:t>
            </a:r>
            <a:r>
              <a:rPr lang="en-US" altLang="ko-KR" dirty="0" smtClean="0">
                <a:latin typeface="맑은 고딕"/>
                <a:ea typeface="맑은 고딕"/>
              </a:rPr>
              <a:t>)</a:t>
            </a:r>
            <a:r>
              <a:rPr lang="en-US" altLang="ko-KR" dirty="0">
                <a:latin typeface="맑은 고딕"/>
                <a:ea typeface="맑은 고딕"/>
              </a:rPr>
              <a:t/>
            </a:r>
            <a:br>
              <a:rPr lang="en-US" altLang="ko-KR" dirty="0">
                <a:latin typeface="맑은 고딕"/>
                <a:ea typeface="맑은 고딕"/>
              </a:rPr>
            </a:br>
            <a:r>
              <a:rPr lang="en-US" altLang="ko-KR" dirty="0" smtClean="0">
                <a:latin typeface="맑은 고딕"/>
                <a:ea typeface="맑은 고딕"/>
              </a:rPr>
              <a:t/>
            </a:r>
            <a:br>
              <a:rPr lang="en-US" altLang="ko-KR" dirty="0" smtClean="0">
                <a:latin typeface="맑은 고딕"/>
                <a:ea typeface="맑은 고딕"/>
              </a:rPr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238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1.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견적 엑셀 업로드 양식작성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업로드 양식 클릭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품명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,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규격 </a:t>
            </a:r>
            <a:r>
              <a:rPr lang="ko-KR" altLang="en-US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필수입력</a:t>
            </a: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나머지 데이터 선택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엑셀 파일 </a:t>
            </a:r>
            <a:r>
              <a:rPr lang="en-US" altLang="ko-KR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xlsx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만 가능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2</a:t>
            </a: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.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엑셀 업로드</a:t>
            </a: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</a:t>
            </a: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업로드 버튼 클릭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프로젝트명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: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기본 파일명 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	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         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직접입력 가능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	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고객사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 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: </a:t>
            </a:r>
            <a:r>
              <a:rPr lang="ko-KR" altLang="en-US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필수선택</a:t>
            </a:r>
            <a:endParaRPr lang="en-US" altLang="ko-KR" sz="800" b="0" dirty="0" smtClean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	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견적조건 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: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메일 발송 시 견적 조건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	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란에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표기되어 발송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	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업로드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	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위 내용 작성 후 업로드파일 선택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	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하여 업로드 진행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  </a:t>
            </a: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 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3148692" y="490640"/>
            <a:ext cx="233061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err="1" smtClean="0">
                <a:solidFill>
                  <a:prstClr val="black"/>
                </a:solidFill>
                <a:ea typeface="맑은 고딕" pitchFamily="50" charset="-127"/>
              </a:rPr>
              <a:t>소싱관리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 </a:t>
            </a:r>
            <a:r>
              <a:rPr lang="en-US" altLang="ko-KR" sz="900" b="1" dirty="0" smtClean="0">
                <a:solidFill>
                  <a:prstClr val="black"/>
                </a:solidFill>
                <a:ea typeface="맑은 고딕" pitchFamily="50" charset="-127"/>
              </a:rPr>
              <a:t>-&gt; 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대량견적</a:t>
            </a:r>
            <a:endParaRPr lang="ko-KR" altLang="en-US" sz="900" b="1" dirty="0">
              <a:solidFill>
                <a:prstClr val="black"/>
              </a:solidFill>
              <a:ea typeface="맑은 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145818" y="726759"/>
            <a:ext cx="243429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smtClean="0">
                <a:ea typeface="맑은 고딕" pitchFamily="50" charset="-127"/>
              </a:rPr>
              <a:t>대량견적 등록 및 </a:t>
            </a:r>
            <a:r>
              <a:rPr lang="ko-KR" altLang="en-US" sz="900" b="1" dirty="0" err="1" smtClean="0">
                <a:ea typeface="맑은 고딕" pitchFamily="50" charset="-127"/>
              </a:rPr>
              <a:t>협력사</a:t>
            </a:r>
            <a:r>
              <a:rPr lang="ko-KR" altLang="en-US" sz="900" b="1" dirty="0" smtClean="0">
                <a:ea typeface="맑은 고딕" pitchFamily="50" charset="-127"/>
              </a:rPr>
              <a:t> </a:t>
            </a:r>
            <a:r>
              <a:rPr lang="ko-KR" altLang="en-US" sz="900" b="1" dirty="0" err="1" smtClean="0">
                <a:ea typeface="맑은 고딕" pitchFamily="50" charset="-127"/>
              </a:rPr>
              <a:t>매칭</a:t>
            </a:r>
            <a:endParaRPr lang="ko-KR" altLang="en-US" sz="900" b="1" dirty="0">
              <a:ea typeface="맑은 고딕" pitchFamily="50" charset="-127"/>
            </a:endParaRPr>
          </a:p>
        </p:txBody>
      </p:sp>
      <p:pic>
        <p:nvPicPr>
          <p:cNvPr id="8" name="그림 7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05064"/>
            <a:ext cx="6336703" cy="2448296"/>
          </a:xfrm>
          <a:prstGeom prst="rect">
            <a:avLst/>
          </a:prstGeom>
        </p:spPr>
      </p:pic>
      <p:pic>
        <p:nvPicPr>
          <p:cNvPr id="9" name="그림 8" descr="화면 캡처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84199"/>
            <a:ext cx="6336703" cy="28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01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1.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견적요청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-</a:t>
            </a:r>
            <a:r>
              <a:rPr lang="ko-KR" altLang="en-US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업로드된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데이터 확인 후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선택하여 견적 요청</a:t>
            </a: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 </a:t>
            </a:r>
            <a:r>
              <a:rPr lang="en-US" altLang="ko-KR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  </a:t>
            </a: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 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3148692" y="490640"/>
            <a:ext cx="233061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err="1" smtClean="0">
                <a:solidFill>
                  <a:prstClr val="black"/>
                </a:solidFill>
                <a:ea typeface="맑은 고딕" pitchFamily="50" charset="-127"/>
              </a:rPr>
              <a:t>소싱관리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 </a:t>
            </a:r>
            <a:r>
              <a:rPr lang="en-US" altLang="ko-KR" sz="900" b="1" dirty="0" smtClean="0">
                <a:solidFill>
                  <a:prstClr val="black"/>
                </a:solidFill>
                <a:ea typeface="맑은 고딕" pitchFamily="50" charset="-127"/>
              </a:rPr>
              <a:t>-&gt; 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대량견적</a:t>
            </a:r>
            <a:endParaRPr lang="ko-KR" altLang="en-US" sz="900" b="1" dirty="0">
              <a:solidFill>
                <a:prstClr val="black"/>
              </a:solidFill>
              <a:ea typeface="맑은 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145818" y="726759"/>
            <a:ext cx="243429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smtClean="0">
                <a:ea typeface="맑은 고딕" pitchFamily="50" charset="-127"/>
              </a:rPr>
              <a:t>대량견적 등록 및 </a:t>
            </a:r>
            <a:r>
              <a:rPr lang="ko-KR" altLang="en-US" sz="900" b="1" dirty="0" err="1" smtClean="0">
                <a:ea typeface="맑은 고딕" pitchFamily="50" charset="-127"/>
              </a:rPr>
              <a:t>협력사</a:t>
            </a:r>
            <a:r>
              <a:rPr lang="ko-KR" altLang="en-US" sz="900" b="1" dirty="0" smtClean="0">
                <a:ea typeface="맑은 고딕" pitchFamily="50" charset="-127"/>
              </a:rPr>
              <a:t> </a:t>
            </a:r>
            <a:r>
              <a:rPr lang="ko-KR" altLang="en-US" sz="900" b="1" dirty="0" err="1" smtClean="0">
                <a:ea typeface="맑은 고딕" pitchFamily="50" charset="-127"/>
              </a:rPr>
              <a:t>매칭</a:t>
            </a:r>
            <a:endParaRPr lang="ko-KR" altLang="en-US" sz="900" b="1" dirty="0">
              <a:ea typeface="맑은 고딕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450610" y="4554015"/>
            <a:ext cx="4134600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800" b="1" dirty="0" err="1" smtClean="0">
                <a:ea typeface="맑은 고딕" pitchFamily="50" charset="-127"/>
              </a:rPr>
              <a:t>매칭</a:t>
            </a:r>
            <a:r>
              <a:rPr lang="ko-KR" altLang="en-US" sz="800" b="1" dirty="0" smtClean="0">
                <a:ea typeface="맑은 고딕" pitchFamily="50" charset="-127"/>
              </a:rPr>
              <a:t> 우선 순위 </a:t>
            </a:r>
            <a:endParaRPr lang="en-US" altLang="ko-KR" sz="800" b="1" dirty="0" smtClean="0">
              <a:ea typeface="맑은 고딕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61" y="4614289"/>
            <a:ext cx="162665" cy="16266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280339" y="4872769"/>
            <a:ext cx="6408712" cy="138499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93663" marR="0" indent="-93663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800" dirty="0" smtClean="0">
                <a:ea typeface="맑은 고딕" pitchFamily="50" charset="-127"/>
              </a:rPr>
              <a:t>1. </a:t>
            </a:r>
            <a:r>
              <a:rPr lang="ko-KR" altLang="en-US" sz="800" dirty="0" smtClean="0">
                <a:ea typeface="맑은 고딕" pitchFamily="50" charset="-127"/>
              </a:rPr>
              <a:t>품목코드</a:t>
            </a:r>
            <a:r>
              <a:rPr lang="en-US" altLang="ko-KR" sz="800" dirty="0" smtClean="0">
                <a:ea typeface="맑은 고딕" pitchFamily="50" charset="-127"/>
              </a:rPr>
              <a:t>, </a:t>
            </a:r>
            <a:r>
              <a:rPr lang="ko-KR" altLang="en-US" sz="800" dirty="0" err="1" smtClean="0">
                <a:ea typeface="맑은 고딕" pitchFamily="50" charset="-127"/>
              </a:rPr>
              <a:t>고객사</a:t>
            </a:r>
            <a:r>
              <a:rPr lang="ko-KR" altLang="en-US" sz="800" dirty="0" smtClean="0">
                <a:ea typeface="맑은 고딕" pitchFamily="50" charset="-127"/>
              </a:rPr>
              <a:t> 품목코드 입력했을 시 해당 품목 데이터 </a:t>
            </a:r>
            <a:r>
              <a:rPr lang="ko-KR" altLang="en-US" sz="800" dirty="0" err="1" smtClean="0">
                <a:ea typeface="맑은 고딕" pitchFamily="50" charset="-127"/>
              </a:rPr>
              <a:t>매칭</a:t>
            </a:r>
            <a:r>
              <a:rPr kumimoji="1" lang="en-US" altLang="ko-KR" sz="800" i="0" u="none" strike="noStrike" cap="none" normalizeH="0" dirty="0" smtClean="0">
                <a:ln>
                  <a:noFill/>
                </a:ln>
                <a:effectLst/>
                <a:ea typeface="맑은 고딕" pitchFamily="50" charset="-127"/>
              </a:rPr>
              <a:t>. (</a:t>
            </a:r>
            <a:r>
              <a:rPr kumimoji="1" lang="ko-KR" altLang="en-US" sz="800" i="0" u="none" strike="noStrike" cap="none" normalizeH="0" dirty="0" smtClean="0">
                <a:ln>
                  <a:noFill/>
                </a:ln>
                <a:effectLst/>
                <a:ea typeface="맑은 고딕" pitchFamily="50" charset="-127"/>
              </a:rPr>
              <a:t>이 경우 일치 여부 </a:t>
            </a:r>
            <a:r>
              <a:rPr kumimoji="1" lang="ko-KR" altLang="en-US" sz="80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ea typeface="맑은 고딕" pitchFamily="50" charset="-127"/>
              </a:rPr>
              <a:t>일치</a:t>
            </a:r>
            <a:r>
              <a:rPr kumimoji="1" lang="en-US" altLang="ko-KR" sz="800" i="0" u="none" strike="noStrike" cap="none" normalizeH="0" dirty="0" smtClean="0">
                <a:ln>
                  <a:noFill/>
                </a:ln>
                <a:effectLst/>
                <a:ea typeface="맑은 고딕" pitchFamily="50" charset="-127"/>
              </a:rPr>
              <a:t>)</a:t>
            </a:r>
            <a:endParaRPr kumimoji="1" lang="en-US" altLang="ko-KR" sz="800" i="0" u="none" strike="noStrike" cap="none" normalizeH="0" baseline="0" dirty="0" smtClean="0">
              <a:ln>
                <a:noFill/>
              </a:ln>
              <a:effectLst/>
              <a:ea typeface="맑은 고딕" pitchFamily="50" charset="-127"/>
            </a:endParaRPr>
          </a:p>
          <a:p>
            <a:pPr marL="93663" marR="0" indent="-93663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1" lang="en-US" altLang="ko-KR" sz="800" i="0" u="none" strike="noStrike" cap="none" normalizeH="0" baseline="0" dirty="0" smtClean="0">
                <a:ln>
                  <a:noFill/>
                </a:ln>
                <a:effectLst/>
                <a:ea typeface="맑은 고딕" pitchFamily="50" charset="-127"/>
              </a:rPr>
              <a:t>2. </a:t>
            </a:r>
            <a:r>
              <a:rPr kumimoji="1" lang="ko-KR" altLang="en-US" sz="800" i="0" u="none" strike="noStrike" cap="none" normalizeH="0" baseline="0" dirty="0" smtClean="0">
                <a:ln>
                  <a:noFill/>
                </a:ln>
                <a:effectLst/>
                <a:ea typeface="맑은 고딕" pitchFamily="50" charset="-127"/>
              </a:rPr>
              <a:t>품명 </a:t>
            </a:r>
            <a:r>
              <a:rPr kumimoji="1" lang="en-US" altLang="ko-KR" sz="800" i="0" u="none" strike="noStrike" cap="none" normalizeH="0" baseline="0" dirty="0" smtClean="0">
                <a:ln>
                  <a:noFill/>
                </a:ln>
                <a:effectLst/>
                <a:ea typeface="맑은 고딕" pitchFamily="50" charset="-127"/>
              </a:rPr>
              <a:t>, </a:t>
            </a:r>
            <a:r>
              <a:rPr kumimoji="1" lang="ko-KR" altLang="en-US" sz="800" i="0" u="none" strike="noStrike" cap="none" normalizeH="0" baseline="0" dirty="0" smtClean="0">
                <a:ln>
                  <a:noFill/>
                </a:ln>
                <a:effectLst/>
                <a:ea typeface="맑은 고딕" pitchFamily="50" charset="-127"/>
              </a:rPr>
              <a:t>규격 완전 일치</a:t>
            </a:r>
            <a:r>
              <a:rPr kumimoji="1" lang="en-US" altLang="ko-KR" sz="800" i="0" u="none" strike="noStrike" cap="none" normalizeH="0" baseline="0" dirty="0" smtClean="0">
                <a:ln>
                  <a:noFill/>
                </a:ln>
                <a:effectLst/>
                <a:ea typeface="맑은 고딕" pitchFamily="50" charset="-127"/>
              </a:rPr>
              <a:t>.</a:t>
            </a:r>
          </a:p>
          <a:p>
            <a:pPr marL="93663" marR="0" indent="-93663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800" dirty="0" smtClean="0">
                <a:ea typeface="맑은 고딕" pitchFamily="50" charset="-127"/>
              </a:rPr>
              <a:t>3. </a:t>
            </a:r>
            <a:r>
              <a:rPr lang="ko-KR" altLang="en-US" sz="800" dirty="0" smtClean="0">
                <a:ea typeface="맑은 고딕" pitchFamily="50" charset="-127"/>
              </a:rPr>
              <a:t>품명 완전 일치 </a:t>
            </a:r>
            <a:r>
              <a:rPr lang="en-US" altLang="ko-KR" sz="800" dirty="0" smtClean="0">
                <a:ea typeface="맑은 고딕" pitchFamily="50" charset="-127"/>
              </a:rPr>
              <a:t>, </a:t>
            </a:r>
            <a:r>
              <a:rPr lang="ko-KR" altLang="en-US" sz="800" dirty="0" smtClean="0">
                <a:ea typeface="맑은 고딕" pitchFamily="50" charset="-127"/>
              </a:rPr>
              <a:t>규격 포함</a:t>
            </a:r>
            <a:r>
              <a:rPr lang="en-US" altLang="ko-KR" sz="800" dirty="0" smtClean="0">
                <a:ea typeface="맑은 고딕" pitchFamily="50" charset="-127"/>
              </a:rPr>
              <a:t>.</a:t>
            </a:r>
            <a:endParaRPr lang="en-US" altLang="ko-KR" sz="800" dirty="0" smtClean="0">
              <a:ea typeface="맑은 고딕" pitchFamily="50" charset="-127"/>
            </a:endParaRPr>
          </a:p>
          <a:p>
            <a:pPr marL="93663" marR="0" indent="-93663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800" dirty="0" smtClean="0">
                <a:ea typeface="맑은 고딕" pitchFamily="50" charset="-127"/>
              </a:rPr>
              <a:t>4. </a:t>
            </a:r>
            <a:r>
              <a:rPr lang="ko-KR" altLang="en-US" sz="800" dirty="0" smtClean="0">
                <a:ea typeface="맑은 고딕" pitchFamily="50" charset="-127"/>
              </a:rPr>
              <a:t>품명 </a:t>
            </a:r>
            <a:r>
              <a:rPr lang="en-US" altLang="ko-KR" sz="800" dirty="0" smtClean="0">
                <a:ea typeface="맑은 고딕" pitchFamily="50" charset="-127"/>
              </a:rPr>
              <a:t>, </a:t>
            </a:r>
            <a:r>
              <a:rPr lang="ko-KR" altLang="en-US" sz="800" dirty="0" smtClean="0">
                <a:ea typeface="맑은 고딕" pitchFamily="50" charset="-127"/>
              </a:rPr>
              <a:t>규격 포함</a:t>
            </a:r>
            <a:r>
              <a:rPr lang="en-US" altLang="ko-KR" sz="800" dirty="0" smtClean="0">
                <a:ea typeface="맑은 고딕" pitchFamily="50" charset="-127"/>
              </a:rPr>
              <a:t>.</a:t>
            </a:r>
            <a:endParaRPr lang="en-US" altLang="ko-KR" sz="800" dirty="0" smtClean="0">
              <a:ea typeface="맑은 고딕" pitchFamily="50" charset="-127"/>
            </a:endParaRPr>
          </a:p>
          <a:p>
            <a:pPr marL="93663" marR="0" indent="-93663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800" dirty="0" smtClean="0">
                <a:ea typeface="맑은 고딕" pitchFamily="50" charset="-127"/>
              </a:rPr>
              <a:t>5. </a:t>
            </a:r>
            <a:r>
              <a:rPr lang="ko-KR" altLang="en-US" sz="800" dirty="0" smtClean="0">
                <a:ea typeface="맑은 고딕" pitchFamily="50" charset="-127"/>
              </a:rPr>
              <a:t>품명을 띄어쓰기 기준으로 나눠서 다시 검색</a:t>
            </a:r>
            <a:r>
              <a:rPr lang="en-US" altLang="ko-KR" sz="800" dirty="0" smtClean="0">
                <a:ea typeface="맑은 고딕" pitchFamily="50" charset="-127"/>
              </a:rPr>
              <a:t>.</a:t>
            </a:r>
          </a:p>
          <a:p>
            <a:pPr marL="93663" marR="0" indent="-93663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800" dirty="0" smtClean="0">
                <a:ea typeface="맑은 고딕" pitchFamily="50" charset="-127"/>
              </a:rPr>
              <a:t>6. </a:t>
            </a:r>
            <a:r>
              <a:rPr lang="ko-KR" altLang="en-US" sz="800" dirty="0" smtClean="0">
                <a:ea typeface="맑은 고딕" pitchFamily="50" charset="-127"/>
              </a:rPr>
              <a:t>일치 품목 제외하고 단가가 낮은 순으로 최대 </a:t>
            </a:r>
            <a:r>
              <a:rPr lang="en-US" altLang="ko-KR" sz="800" dirty="0" smtClean="0">
                <a:ea typeface="맑은 고딕" pitchFamily="50" charset="-127"/>
              </a:rPr>
              <a:t>5</a:t>
            </a:r>
            <a:r>
              <a:rPr lang="ko-KR" altLang="en-US" sz="800" dirty="0" smtClean="0">
                <a:ea typeface="맑은 고딕" pitchFamily="50" charset="-127"/>
              </a:rPr>
              <a:t>개 품목까지 </a:t>
            </a:r>
            <a:r>
              <a:rPr lang="ko-KR" altLang="en-US" sz="800" dirty="0" err="1" smtClean="0">
                <a:ea typeface="맑은 고딕" pitchFamily="50" charset="-127"/>
              </a:rPr>
              <a:t>매칭</a:t>
            </a:r>
            <a:r>
              <a:rPr lang="en-US" altLang="ko-KR" sz="800" dirty="0" smtClean="0">
                <a:ea typeface="맑은 고딕" pitchFamily="50" charset="-127"/>
              </a:rPr>
              <a:t>.</a:t>
            </a:r>
          </a:p>
          <a:p>
            <a:pPr marL="93663" marR="0" indent="-93663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ko-KR" sz="800" dirty="0" smtClean="0">
                <a:ea typeface="맑은 고딕" pitchFamily="50" charset="-127"/>
              </a:rPr>
              <a:t>7. </a:t>
            </a:r>
            <a:r>
              <a:rPr lang="ko-KR" altLang="en-US" sz="800" dirty="0" smtClean="0">
                <a:ea typeface="맑은 고딕" pitchFamily="50" charset="-127"/>
              </a:rPr>
              <a:t>한 품목당 중복 </a:t>
            </a:r>
            <a:r>
              <a:rPr lang="ko-KR" altLang="en-US" sz="800" dirty="0" err="1" smtClean="0">
                <a:ea typeface="맑은 고딕" pitchFamily="50" charset="-127"/>
              </a:rPr>
              <a:t>협력사</a:t>
            </a:r>
            <a:r>
              <a:rPr lang="ko-KR" altLang="en-US" sz="800" dirty="0" smtClean="0">
                <a:ea typeface="맑은 고딕" pitchFamily="50" charset="-127"/>
              </a:rPr>
              <a:t> </a:t>
            </a:r>
            <a:r>
              <a:rPr lang="en-US" altLang="ko-KR" sz="800" dirty="0" smtClean="0">
                <a:ea typeface="맑은 고딕" pitchFamily="50" charset="-127"/>
              </a:rPr>
              <a:t>X </a:t>
            </a:r>
            <a:r>
              <a:rPr lang="ko-KR" altLang="en-US" sz="800" dirty="0" smtClean="0">
                <a:ea typeface="맑은 고딕" pitchFamily="50" charset="-127"/>
              </a:rPr>
              <a:t>최대 </a:t>
            </a:r>
            <a:r>
              <a:rPr lang="en-US" altLang="ko-KR" sz="800" dirty="0" smtClean="0">
                <a:ea typeface="맑은 고딕" pitchFamily="50" charset="-127"/>
              </a:rPr>
              <a:t>5</a:t>
            </a:r>
            <a:r>
              <a:rPr lang="ko-KR" altLang="en-US" sz="800" dirty="0" smtClean="0">
                <a:ea typeface="맑은 고딕" pitchFamily="50" charset="-127"/>
              </a:rPr>
              <a:t>개 </a:t>
            </a:r>
            <a:r>
              <a:rPr lang="ko-KR" altLang="en-US" sz="800" dirty="0" err="1" smtClean="0">
                <a:ea typeface="맑은 고딕" pitchFamily="50" charset="-127"/>
              </a:rPr>
              <a:t>협력사까지</a:t>
            </a:r>
            <a:r>
              <a:rPr lang="ko-KR" altLang="en-US" sz="800" dirty="0" smtClean="0">
                <a:ea typeface="맑은 고딕" pitchFamily="50" charset="-127"/>
              </a:rPr>
              <a:t> </a:t>
            </a:r>
            <a:r>
              <a:rPr lang="ko-KR" altLang="en-US" sz="800" dirty="0" err="1" smtClean="0">
                <a:ea typeface="맑은 고딕" pitchFamily="50" charset="-127"/>
              </a:rPr>
              <a:t>매칭</a:t>
            </a:r>
            <a:r>
              <a:rPr lang="en-US" altLang="ko-KR" sz="800" dirty="0" smtClean="0">
                <a:ea typeface="맑은 고딕" pitchFamily="50" charset="-127"/>
              </a:rPr>
              <a:t>.</a:t>
            </a:r>
            <a:endParaRPr lang="en-US" altLang="ko-KR" sz="800" dirty="0" smtClean="0">
              <a:ea typeface="맑은 고딕" pitchFamily="50" charset="-127"/>
            </a:endParaRPr>
          </a:p>
        </p:txBody>
      </p:sp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39" y="1053406"/>
            <a:ext cx="6307885" cy="344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8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1.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이메일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발송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견적 마감일 선택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메일 발송할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협력사</a:t>
            </a:r>
            <a:r>
              <a:rPr lang="ko-KR" altLang="en-US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선택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메일 기준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: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영업사원 정보에서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영업에 체크된 영업사원 중 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첫 번째 메일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endParaRPr lang="en-US" altLang="ko-KR" sz="800" b="0" dirty="0" smtClean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메일 수정하여 발송 가능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</a:t>
            </a:r>
            <a:r>
              <a:rPr lang="en-US" altLang="ko-KR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  </a:t>
            </a: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- </a:t>
            </a:r>
            <a:r>
              <a:rPr lang="ko-KR" altLang="en-US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메일 회신 테스트는 배치로 변경 후</a:t>
            </a:r>
            <a:endParaRPr lang="en-US" altLang="ko-KR" sz="800" b="0" dirty="0" smtClean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rgbClr val="FF0000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  </a:t>
            </a:r>
            <a:r>
              <a:rPr lang="ko-KR" altLang="en-US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삭제 예정</a:t>
            </a: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 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3148692" y="490640"/>
            <a:ext cx="233061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err="1" smtClean="0">
                <a:solidFill>
                  <a:prstClr val="black"/>
                </a:solidFill>
                <a:ea typeface="맑은 고딕" pitchFamily="50" charset="-127"/>
              </a:rPr>
              <a:t>소싱관리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 </a:t>
            </a:r>
            <a:r>
              <a:rPr lang="en-US" altLang="ko-KR" sz="900" b="1" dirty="0" smtClean="0">
                <a:solidFill>
                  <a:prstClr val="black"/>
                </a:solidFill>
                <a:ea typeface="맑은 고딕" pitchFamily="50" charset="-127"/>
              </a:rPr>
              <a:t>-&gt; 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대량견적</a:t>
            </a:r>
            <a:endParaRPr lang="ko-KR" altLang="en-US" sz="900" b="1" dirty="0">
              <a:solidFill>
                <a:prstClr val="black"/>
              </a:solidFill>
              <a:ea typeface="맑은 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145818" y="726759"/>
            <a:ext cx="243429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err="1" smtClean="0">
                <a:ea typeface="맑은 고딕" pitchFamily="50" charset="-127"/>
              </a:rPr>
              <a:t>협력사</a:t>
            </a:r>
            <a:r>
              <a:rPr lang="ko-KR" altLang="en-US" sz="900" b="1" dirty="0" smtClean="0">
                <a:ea typeface="맑은 고딕" pitchFamily="50" charset="-127"/>
              </a:rPr>
              <a:t> 견적 발송</a:t>
            </a:r>
            <a:endParaRPr lang="ko-KR" altLang="en-US" sz="900" b="1" dirty="0">
              <a:ea typeface="맑은 고딕" pitchFamily="50" charset="-127"/>
            </a:endParaRPr>
          </a:p>
        </p:txBody>
      </p:sp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53754"/>
            <a:ext cx="6336704" cy="2735286"/>
          </a:xfrm>
          <a:prstGeom prst="rect">
            <a:avLst/>
          </a:prstGeom>
        </p:spPr>
      </p:pic>
      <p:pic>
        <p:nvPicPr>
          <p:cNvPr id="7" name="그림 6" descr="화면 캡처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55" y="3789041"/>
            <a:ext cx="6307569" cy="266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4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1.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발송된 메일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업로드 시 입력한 견적 조건 표기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받은 첨부파일 </a:t>
            </a:r>
            <a:r>
              <a:rPr lang="ko-KR" altLang="en-US" sz="800" b="0" dirty="0" err="1" smtClean="0">
                <a:solidFill>
                  <a:srgbClr val="FF0000"/>
                </a:solidFill>
                <a:latin typeface="맑은 고딕"/>
                <a:ea typeface="맑은 고딕"/>
              </a:rPr>
              <a:t>행순서</a:t>
            </a:r>
            <a:r>
              <a:rPr lang="ko-KR" altLang="en-US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 절대 변경 </a:t>
            </a:r>
            <a:r>
              <a:rPr lang="en-US" altLang="ko-KR" sz="800" b="0" dirty="0">
                <a:solidFill>
                  <a:srgbClr val="FF0000"/>
                </a:solidFill>
                <a:latin typeface="맑은 고딕"/>
                <a:ea typeface="맑은 고딕"/>
              </a:rPr>
              <a:t>X</a:t>
            </a:r>
            <a:endParaRPr lang="en-US" altLang="ko-KR" sz="800" b="0" dirty="0" smtClean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- </a:t>
            </a:r>
            <a:r>
              <a:rPr lang="ko-KR" altLang="en-US" sz="800" b="0" dirty="0">
                <a:solidFill>
                  <a:srgbClr val="FF0000"/>
                </a:solidFill>
                <a:latin typeface="맑은 고딕"/>
                <a:ea typeface="맑은 고딕"/>
              </a:rPr>
              <a:t>반</a:t>
            </a:r>
            <a:r>
              <a:rPr lang="ko-KR" altLang="en-US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드시 회신 메일 주소로 메일 발송</a:t>
            </a:r>
            <a:endParaRPr lang="en-US" altLang="ko-KR" sz="800" b="0" dirty="0" smtClean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일치 데이터 메일 전송 시 기존단가 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담겨서 메일 발송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 </a:t>
            </a:r>
            <a:r>
              <a:rPr lang="en-US" altLang="ko-KR" sz="800" b="0" dirty="0" smtClean="0">
                <a:solidFill>
                  <a:srgbClr val="FF0000"/>
                </a:solidFill>
                <a:latin typeface="맑은 고딕"/>
                <a:ea typeface="맑은 고딕"/>
              </a:rPr>
              <a:t>   </a:t>
            </a:r>
          </a:p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2.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협력사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입력내역 입력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-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미입력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시 공백으로 데이터 들어감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 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3148692" y="490640"/>
            <a:ext cx="233061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err="1" smtClean="0">
                <a:solidFill>
                  <a:prstClr val="black"/>
                </a:solidFill>
                <a:ea typeface="맑은 고딕" pitchFamily="50" charset="-127"/>
              </a:rPr>
              <a:t>소싱관리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 </a:t>
            </a:r>
            <a:r>
              <a:rPr lang="en-US" altLang="ko-KR" sz="900" b="1" dirty="0" smtClean="0">
                <a:solidFill>
                  <a:prstClr val="black"/>
                </a:solidFill>
                <a:ea typeface="맑은 고딕" pitchFamily="50" charset="-127"/>
              </a:rPr>
              <a:t>-&gt; 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대량견적</a:t>
            </a:r>
            <a:endParaRPr lang="ko-KR" altLang="en-US" sz="900" b="1" dirty="0">
              <a:solidFill>
                <a:prstClr val="black"/>
              </a:solidFill>
              <a:ea typeface="맑은 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145818" y="726759"/>
            <a:ext cx="243429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smtClean="0">
                <a:ea typeface="맑은 고딕" pitchFamily="50" charset="-127"/>
              </a:rPr>
              <a:t>견적 회신 현황</a:t>
            </a:r>
            <a:endParaRPr lang="ko-KR" altLang="en-US" sz="900" b="1" dirty="0">
              <a:ea typeface="맑은 고딕" pitchFamily="50" charset="-127"/>
            </a:endParaRPr>
          </a:p>
        </p:txBody>
      </p:sp>
      <p:pic>
        <p:nvPicPr>
          <p:cNvPr id="8" name="그림 7" descr="화면 캡처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85121"/>
            <a:ext cx="6408712" cy="2703919"/>
          </a:xfrm>
          <a:prstGeom prst="rect">
            <a:avLst/>
          </a:prstGeom>
        </p:spPr>
      </p:pic>
      <p:pic>
        <p:nvPicPr>
          <p:cNvPr id="10" name="그림 9" descr="화면 캡처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9" y="3789040"/>
            <a:ext cx="6410343" cy="266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9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1.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입력된 내용 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배치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10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분 간격으로 메일 회신 체크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견적마감일 이후에 보낸 메일은 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데이터 읽지 않음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.</a:t>
            </a:r>
            <a:endParaRPr lang="en-US" altLang="ko-KR" sz="800" b="0" dirty="0" smtClean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-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미회신된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데이터 일괄 선택 후 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메일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재발송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가능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</a:t>
            </a: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-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회신완료 데이터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재발송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가능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협력사에서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수정 후 다시 회신 </a:t>
            </a:r>
            <a:endParaRPr lang="en-US" altLang="ko-KR" sz="800" b="0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 </a:t>
            </a:r>
            <a:r>
              <a:rPr lang="ko-KR" altLang="en-US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발송 시 데이터 업데이트</a:t>
            </a: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.</a:t>
            </a:r>
          </a:p>
          <a:p>
            <a:pPr marL="180975" lvl="1" indent="-87313" latinLnBrk="1">
              <a:buClrTx/>
              <a:buNone/>
            </a:pPr>
            <a:endParaRPr lang="en-US" altLang="ko-KR" sz="800" b="0" dirty="0">
              <a:solidFill>
                <a:srgbClr val="FF0000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 smtClean="0">
                <a:solidFill>
                  <a:schemeClr val="tx1"/>
                </a:solidFill>
                <a:latin typeface="맑은 고딕"/>
                <a:ea typeface="맑은 고딕"/>
              </a:rPr>
              <a:t>    </a:t>
            </a:r>
            <a:endParaRPr lang="en-US" altLang="ko-KR" sz="800" b="0" dirty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 marL="180975" lvl="1" indent="-87313" latinLnBrk="1">
              <a:buClrTx/>
              <a:buNone/>
            </a:pPr>
            <a:r>
              <a:rPr lang="en-US" altLang="ko-KR" sz="800" b="0" dirty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3148692" y="490640"/>
            <a:ext cx="233061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err="1" smtClean="0">
                <a:solidFill>
                  <a:prstClr val="black"/>
                </a:solidFill>
                <a:ea typeface="맑은 고딕" pitchFamily="50" charset="-127"/>
              </a:rPr>
              <a:t>소싱관리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 </a:t>
            </a:r>
            <a:r>
              <a:rPr lang="en-US" altLang="ko-KR" sz="900" b="1" dirty="0" smtClean="0">
                <a:solidFill>
                  <a:prstClr val="black"/>
                </a:solidFill>
                <a:ea typeface="맑은 고딕" pitchFamily="50" charset="-127"/>
              </a:rPr>
              <a:t>-&gt; </a:t>
            </a:r>
            <a:r>
              <a:rPr lang="ko-KR" altLang="en-US" sz="900" b="1" dirty="0" smtClean="0">
                <a:solidFill>
                  <a:prstClr val="black"/>
                </a:solidFill>
                <a:ea typeface="맑은 고딕" pitchFamily="50" charset="-127"/>
              </a:rPr>
              <a:t>대량견적</a:t>
            </a:r>
            <a:endParaRPr lang="ko-KR" altLang="en-US" sz="900" b="1" dirty="0">
              <a:solidFill>
                <a:prstClr val="black"/>
              </a:solidFill>
              <a:ea typeface="맑은 고딕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3145818" y="726759"/>
            <a:ext cx="2434293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900" b="1" dirty="0" smtClean="0">
                <a:ea typeface="맑은 고딕" pitchFamily="50" charset="-127"/>
              </a:rPr>
              <a:t>견적 회신 현황</a:t>
            </a:r>
            <a:endParaRPr lang="ko-KR" altLang="en-US" sz="900" b="1" dirty="0">
              <a:ea typeface="맑은 고딕" pitchFamily="50" charset="-127"/>
            </a:endParaRPr>
          </a:p>
        </p:txBody>
      </p:sp>
      <p:pic>
        <p:nvPicPr>
          <p:cNvPr id="3" name="그림 2" descr="화면 캡처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85121"/>
            <a:ext cx="6408712" cy="2775927"/>
          </a:xfrm>
          <a:prstGeom prst="rect">
            <a:avLst/>
          </a:prstGeom>
        </p:spPr>
      </p:pic>
      <p:pic>
        <p:nvPicPr>
          <p:cNvPr id="5" name="그림 4" descr="화면 캡처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61049"/>
            <a:ext cx="6408712" cy="259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5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고려청자">
      <a:dk1>
        <a:sysClr val="windowText" lastClr="000000"/>
      </a:dk1>
      <a:lt1>
        <a:sysClr val="window" lastClr="FFFFFF"/>
      </a:lt1>
      <a:dk2>
        <a:srgbClr val="005466"/>
      </a:dk2>
      <a:lt2>
        <a:srgbClr val="D9F3F4"/>
      </a:lt2>
      <a:accent1>
        <a:srgbClr val="3F949A"/>
      </a:accent1>
      <a:accent2>
        <a:srgbClr val="4764B0"/>
      </a:accent2>
      <a:accent3>
        <a:srgbClr val="4FADD1"/>
      </a:accent3>
      <a:accent4>
        <a:srgbClr val="85B692"/>
      </a:accent4>
      <a:accent5>
        <a:srgbClr val="6B94E2"/>
      </a:accent5>
      <a:accent6>
        <a:srgbClr val="819BAB"/>
      </a:accent6>
      <a:hlink>
        <a:srgbClr val="7C0808"/>
      </a:hlink>
      <a:folHlink>
        <a:srgbClr val="0D356F"/>
      </a:folHlink>
    </a:clrScheme>
    <a:fontScheme name="기본 디자인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EAECC"/>
            </a:gs>
            <a:gs pos="100000">
              <a:srgbClr val="7199BD"/>
            </a:gs>
          </a:gsLst>
          <a:lin ang="5400000" scaled="1"/>
        </a:gradFill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3600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8EAECC"/>
            </a:gs>
            <a:gs pos="100000">
              <a:srgbClr val="7199BD"/>
            </a:gs>
          </a:gsLst>
          <a:lin ang="5400000" scaled="1"/>
        </a:gradFill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72000" tIns="3600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lnDef>
    <a:txDef>
      <a:spPr bwMode="auto">
        <a:solidFill>
          <a:srgbClr val="FFFFFF"/>
        </a:solidFill>
        <a:ln w="9525">
          <a:noFill/>
          <a:miter lim="800000"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0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156731</TotalTime>
  <Words>345</Words>
  <Application>Microsoft Office PowerPoint</Application>
  <PresentationFormat>화면 슬라이드 쇼(4:3)</PresentationFormat>
  <Paragraphs>101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굴림</vt:lpstr>
      <vt:lpstr>맑은 고딕</vt:lpstr>
      <vt:lpstr>Arial</vt:lpstr>
      <vt:lpstr>Wingdings</vt:lpstr>
      <vt:lpstr>기본 디자인</vt:lpstr>
      <vt:lpstr>BEST-I 대량견적 가이드 (초안)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iCompia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화면 UI설계서</dc:title>
  <dc:creator>backho</dc:creator>
  <dc:description>화면 UI설계서</dc:description>
  <cp:lastModifiedBy>Microsoft 계정</cp:lastModifiedBy>
  <cp:revision>3589</cp:revision>
  <cp:lastPrinted>2022-07-29T04:25:25Z</cp:lastPrinted>
  <dcterms:created xsi:type="dcterms:W3CDTF">2007-07-23T01:55:59Z</dcterms:created>
  <dcterms:modified xsi:type="dcterms:W3CDTF">2024-10-28T00:26:40Z</dcterms:modified>
</cp:coreProperties>
</file>